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7" r:id="rId3"/>
    <p:sldId id="273" r:id="rId4"/>
    <p:sldId id="271" r:id="rId5"/>
    <p:sldId id="27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61B"/>
    <a:srgbClr val="DF8C14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693"/>
  </p:normalViewPr>
  <p:slideViewPr>
    <p:cSldViewPr snapToGrid="0" snapToObjects="1">
      <p:cViewPr varScale="1">
        <p:scale>
          <a:sx n="121" d="100"/>
          <a:sy n="121" d="100"/>
        </p:scale>
        <p:origin x="204" y="114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1F272-703B-7F48-993D-A7ABF64274B2}" type="datetimeFigureOut">
              <a:rPr lang="nl-NL" smtClean="0"/>
              <a:t>12-7-2021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09C90-DE3B-1641-B264-4B81E37669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16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9C90-DE3B-1641-B264-4B81E376693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03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9C90-DE3B-1641-B264-4B81E37669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16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9C90-DE3B-1641-B264-4B81E37669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38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9C90-DE3B-1641-B264-4B81E37669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41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9C90-DE3B-1641-B264-4B81E37669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99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1542319"/>
          </a:xfrm>
          <a:prstGeom prst="rect">
            <a:avLst/>
          </a:prstGeom>
          <a:solidFill>
            <a:srgbClr val="1A1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0016836" y="1542319"/>
            <a:ext cx="2175164" cy="5315681"/>
          </a:xfrm>
          <a:prstGeom prst="rect">
            <a:avLst/>
          </a:prstGeom>
          <a:solidFill>
            <a:srgbClr val="DF8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7148" y="236094"/>
            <a:ext cx="9025328" cy="10701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de pagina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7148" y="1773665"/>
            <a:ext cx="90265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38" y="365125"/>
            <a:ext cx="1450880" cy="17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1F1F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13B4CEB-2EED-6846-973F-788BE53CB4CD}"/>
              </a:ext>
            </a:extLst>
          </p:cNvPr>
          <p:cNvSpPr txBox="1"/>
          <p:nvPr/>
        </p:nvSpPr>
        <p:spPr>
          <a:xfrm>
            <a:off x="626187" y="3624901"/>
            <a:ext cx="58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Scouting SBC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18694801-36DB-A241-8871-B76141AB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345" y="2674125"/>
            <a:ext cx="3809079" cy="3193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1930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7D7B0A2-31A7-6548-B35B-8F4390D3A976}"/>
              </a:ext>
            </a:extLst>
          </p:cNvPr>
          <p:cNvSpPr txBox="1"/>
          <p:nvPr/>
        </p:nvSpPr>
        <p:spPr>
          <a:xfrm>
            <a:off x="356508" y="1532164"/>
            <a:ext cx="93685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Actieve scouting voor leeftijdsgroep JO8 tot en met JO15</a:t>
            </a:r>
          </a:p>
          <a:p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Interne Scouting: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Teams worden beoordeeld door 2 afzonderlijke Scouts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Beoordelingen over 4 wedstrijden en 4 trainingen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Beoordeling middels standaard beoordelingsformulier</a:t>
            </a:r>
          </a:p>
          <a:p>
            <a:pPr lvl="1"/>
            <a:endParaRPr lang="nl-NL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Trainers/begeleiders eigen teams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Twee beoordelingsmomenten door eigen trainers/begeleiders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Beoordeling middels standaard beoordelingsformulier</a:t>
            </a:r>
          </a:p>
          <a:p>
            <a:pPr marL="800100" lvl="1" indent="-342900">
              <a:buFont typeface="+mj-lt"/>
              <a:buAutoNum type="arabicParenR"/>
            </a:pPr>
            <a:endParaRPr lang="nl-NL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Rapportage / Evaluatie</a:t>
            </a:r>
            <a:endParaRPr lang="nl-NL" b="1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nl-NL" dirty="0">
                <a:cs typeface="Arial" panose="020B0604020202020204" pitchFamily="34" charset="0"/>
              </a:rPr>
              <a:t>Twee Rapportage momenten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>
                <a:cs typeface="Arial" panose="020B0604020202020204" pitchFamily="34" charset="0"/>
              </a:rPr>
              <a:t>Rapportage door Interne Scouting en Groepsleider technische </a:t>
            </a:r>
            <a:r>
              <a:rPr lang="nl-NL" dirty="0" smtClean="0">
                <a:cs typeface="Arial" panose="020B0604020202020204" pitchFamily="34" charset="0"/>
              </a:rPr>
              <a:t>commissie</a:t>
            </a:r>
          </a:p>
          <a:p>
            <a:pPr lvl="1"/>
            <a:endParaRPr lang="nl-NL" dirty="0">
              <a:cs typeface="Arial" panose="020B0604020202020204" pitchFamily="34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413657" y="68312"/>
            <a:ext cx="897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1F1F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Opzet 1/2</a:t>
            </a:r>
            <a:endParaRPr lang="nl-NL" sz="4400" dirty="0">
              <a:solidFill>
                <a:srgbClr val="F1F1F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2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7D7B0A2-31A7-6548-B35B-8F4390D3A976}"/>
              </a:ext>
            </a:extLst>
          </p:cNvPr>
          <p:cNvSpPr txBox="1"/>
          <p:nvPr/>
        </p:nvSpPr>
        <p:spPr>
          <a:xfrm>
            <a:off x="356508" y="1532164"/>
            <a:ext cx="93685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Meetrain traject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>
                <a:cs typeface="Arial" panose="020B0604020202020204" pitchFamily="34" charset="0"/>
              </a:rPr>
              <a:t>O</a:t>
            </a:r>
            <a:r>
              <a:rPr lang="nl-NL" dirty="0" smtClean="0">
                <a:cs typeface="Arial" panose="020B0604020202020204" pitchFamily="34" charset="0"/>
              </a:rPr>
              <a:t>p basis van de bevindingen interne scouting / beoordelingsformulieren trainers bepaald de technische commissie welke spelers worden uitgenodigd voor deelname meetrain traject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Technische commissie is verantwoordelijk voor de communicatie richting speler/ouders en trainers/begeleider huidige team (formele uitnodiging)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Geselecteerde speler traint gedurende een periode van 6 – 8 weken mee in selectieteam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Desbetreffende speler traint eenmaal per week mee met het desbetreffende selectieteam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Beoordeling door trainers selectieteams</a:t>
            </a:r>
            <a:endParaRPr lang="nl-NL" dirty="0">
              <a:cs typeface="Arial" panose="020B0604020202020204" pitchFamily="34" charset="0"/>
            </a:endParaRPr>
          </a:p>
          <a:p>
            <a:pPr lvl="1"/>
            <a:endParaRPr lang="nl-NL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Selectiewedstrijden</a:t>
            </a:r>
            <a:endParaRPr lang="nl-NL" b="1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nl-NL" dirty="0">
                <a:cs typeface="Arial" panose="020B0604020202020204" pitchFamily="34" charset="0"/>
              </a:rPr>
              <a:t>Op basis van de bevindingen interne scouting / </a:t>
            </a:r>
            <a:r>
              <a:rPr lang="nl-NL" dirty="0" smtClean="0">
                <a:cs typeface="Arial" panose="020B0604020202020204" pitchFamily="34" charset="0"/>
              </a:rPr>
              <a:t>beoordeling selectietrainers worden bepaald welke spelers – meetrain traject – worden uitgenodigd voor deelname selectiewedstrijden / selectietoernooi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Technische Commissie is verantwoordelijk voor de communicatie afwijzing/uitnodiging richting spelers/ouders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Selectiewedstrijden / toernooi worden gehouden op een dag dat geen enkele speler voorafgaand een wedstrijd c.q. training heeft gehad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Beoordeling Interne Scouting / selectietrainers</a:t>
            </a:r>
            <a:endParaRPr lang="nl-NL" dirty="0">
              <a:cs typeface="Arial" panose="020B0604020202020204" pitchFamily="34" charset="0"/>
            </a:endParaRPr>
          </a:p>
          <a:p>
            <a:pPr lvl="1"/>
            <a:endParaRPr lang="nl-NL" dirty="0" smtClean="0">
              <a:cs typeface="Arial" panose="020B0604020202020204" pitchFamily="34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413657" y="68312"/>
            <a:ext cx="897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1F1F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Opzet 2/2</a:t>
            </a:r>
            <a:endParaRPr lang="nl-NL" sz="4400" dirty="0">
              <a:solidFill>
                <a:srgbClr val="F1F1F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7D7B0A2-31A7-6548-B35B-8F4390D3A976}"/>
              </a:ext>
            </a:extLst>
          </p:cNvPr>
          <p:cNvSpPr txBox="1"/>
          <p:nvPr/>
        </p:nvSpPr>
        <p:spPr>
          <a:xfrm>
            <a:off x="265566" y="1576614"/>
            <a:ext cx="9440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Tijdspad Overall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Interne Scouting periode September – Februari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Meetrain traject periode Maart – April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Selectiewedstrijden laatste week April / eerste week Mei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Indelingen volgend seizoen Mei</a:t>
            </a:r>
          </a:p>
          <a:p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Beoordelingsmomenten Eigen Trainers: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1</a:t>
            </a:r>
            <a:r>
              <a:rPr lang="nl-NL" baseline="30000" dirty="0" smtClean="0">
                <a:cs typeface="Arial" panose="020B0604020202020204" pitchFamily="34" charset="0"/>
              </a:rPr>
              <a:t>ste</a:t>
            </a:r>
            <a:r>
              <a:rPr lang="nl-NL" dirty="0" smtClean="0">
                <a:cs typeface="Arial" panose="020B0604020202020204" pitchFamily="34" charset="0"/>
              </a:rPr>
              <a:t> beoordelingsronde periode 1</a:t>
            </a:r>
            <a:r>
              <a:rPr lang="nl-NL" baseline="30000" dirty="0" smtClean="0">
                <a:cs typeface="Arial" panose="020B0604020202020204" pitchFamily="34" charset="0"/>
              </a:rPr>
              <a:t>ste</a:t>
            </a:r>
            <a:r>
              <a:rPr lang="nl-NL" dirty="0" smtClean="0">
                <a:cs typeface="Arial" panose="020B0604020202020204" pitchFamily="34" charset="0"/>
              </a:rPr>
              <a:t> week tot 3</a:t>
            </a:r>
            <a:r>
              <a:rPr lang="nl-NL" baseline="30000" dirty="0" smtClean="0">
                <a:cs typeface="Arial" panose="020B0604020202020204" pitchFamily="34" charset="0"/>
              </a:rPr>
              <a:t>de</a:t>
            </a:r>
            <a:r>
              <a:rPr lang="nl-NL" dirty="0" smtClean="0">
                <a:cs typeface="Arial" panose="020B0604020202020204" pitchFamily="34" charset="0"/>
              </a:rPr>
              <a:t> week November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2</a:t>
            </a:r>
            <a:r>
              <a:rPr lang="nl-NL" baseline="30000" dirty="0" smtClean="0">
                <a:cs typeface="Arial" panose="020B0604020202020204" pitchFamily="34" charset="0"/>
              </a:rPr>
              <a:t>de</a:t>
            </a:r>
            <a:r>
              <a:rPr lang="nl-NL" dirty="0" smtClean="0">
                <a:cs typeface="Arial" panose="020B0604020202020204" pitchFamily="34" charset="0"/>
              </a:rPr>
              <a:t> beoordelingsronde periode 1</a:t>
            </a:r>
            <a:r>
              <a:rPr lang="nl-NL" baseline="30000" dirty="0" smtClean="0">
                <a:cs typeface="Arial" panose="020B0604020202020204" pitchFamily="34" charset="0"/>
              </a:rPr>
              <a:t>ste</a:t>
            </a:r>
            <a:r>
              <a:rPr lang="nl-NL" dirty="0" smtClean="0">
                <a:cs typeface="Arial" panose="020B0604020202020204" pitchFamily="34" charset="0"/>
              </a:rPr>
              <a:t> week tot 3</a:t>
            </a:r>
            <a:r>
              <a:rPr lang="nl-NL" baseline="30000" dirty="0" smtClean="0">
                <a:cs typeface="Arial" panose="020B0604020202020204" pitchFamily="34" charset="0"/>
              </a:rPr>
              <a:t>de</a:t>
            </a:r>
            <a:r>
              <a:rPr lang="nl-NL" dirty="0" smtClean="0">
                <a:cs typeface="Arial" panose="020B0604020202020204" pitchFamily="34" charset="0"/>
              </a:rPr>
              <a:t> week Maart</a:t>
            </a:r>
          </a:p>
          <a:p>
            <a:pPr lvl="1"/>
            <a:endParaRPr lang="nl-NL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b="1" dirty="0" smtClean="0">
                <a:cs typeface="Arial" panose="020B0604020202020204" pitchFamily="34" charset="0"/>
              </a:rPr>
              <a:t>Rapportage / Evaluatie aan Technische Commissie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1</a:t>
            </a:r>
            <a:r>
              <a:rPr lang="nl-NL" baseline="30000" dirty="0" smtClean="0">
                <a:cs typeface="Arial" panose="020B0604020202020204" pitchFamily="34" charset="0"/>
              </a:rPr>
              <a:t>ste</a:t>
            </a:r>
            <a:r>
              <a:rPr lang="nl-NL" dirty="0" smtClean="0">
                <a:cs typeface="Arial" panose="020B0604020202020204" pitchFamily="34" charset="0"/>
              </a:rPr>
              <a:t> Rapportage periode 4</a:t>
            </a:r>
            <a:r>
              <a:rPr lang="nl-NL" baseline="30000" dirty="0" smtClean="0">
                <a:cs typeface="Arial" panose="020B0604020202020204" pitchFamily="34" charset="0"/>
              </a:rPr>
              <a:t>de</a:t>
            </a:r>
            <a:r>
              <a:rPr lang="nl-NL" dirty="0" smtClean="0">
                <a:cs typeface="Arial" panose="020B0604020202020204" pitchFamily="34" charset="0"/>
              </a:rPr>
              <a:t> week November tot 1</a:t>
            </a:r>
            <a:r>
              <a:rPr lang="nl-NL" baseline="30000" dirty="0" smtClean="0">
                <a:cs typeface="Arial" panose="020B0604020202020204" pitchFamily="34" charset="0"/>
              </a:rPr>
              <a:t>ste</a:t>
            </a:r>
            <a:r>
              <a:rPr lang="nl-NL" dirty="0" smtClean="0">
                <a:cs typeface="Arial" panose="020B0604020202020204" pitchFamily="34" charset="0"/>
              </a:rPr>
              <a:t> week December</a:t>
            </a:r>
          </a:p>
          <a:p>
            <a:pPr marL="800100" lvl="1" indent="-342900">
              <a:buFont typeface="+mj-lt"/>
              <a:buAutoNum type="arabicParenR"/>
            </a:pPr>
            <a:r>
              <a:rPr lang="nl-NL" dirty="0" smtClean="0">
                <a:cs typeface="Arial" panose="020B0604020202020204" pitchFamily="34" charset="0"/>
              </a:rPr>
              <a:t>2</a:t>
            </a:r>
            <a:r>
              <a:rPr lang="nl-NL" baseline="30000" dirty="0" smtClean="0">
                <a:cs typeface="Arial" panose="020B0604020202020204" pitchFamily="34" charset="0"/>
              </a:rPr>
              <a:t>de</a:t>
            </a:r>
            <a:r>
              <a:rPr lang="nl-NL" dirty="0" smtClean="0">
                <a:cs typeface="Arial" panose="020B0604020202020204" pitchFamily="34" charset="0"/>
              </a:rPr>
              <a:t> Rapportage periode 4</a:t>
            </a:r>
            <a:r>
              <a:rPr lang="nl-NL" baseline="30000" dirty="0" smtClean="0">
                <a:cs typeface="Arial" panose="020B0604020202020204" pitchFamily="34" charset="0"/>
              </a:rPr>
              <a:t>de</a:t>
            </a:r>
            <a:r>
              <a:rPr lang="nl-NL" dirty="0" smtClean="0">
                <a:cs typeface="Arial" panose="020B0604020202020204" pitchFamily="34" charset="0"/>
              </a:rPr>
              <a:t> week Maart tot 1</a:t>
            </a:r>
            <a:r>
              <a:rPr lang="nl-NL" baseline="30000" dirty="0" smtClean="0">
                <a:cs typeface="Arial" panose="020B0604020202020204" pitchFamily="34" charset="0"/>
              </a:rPr>
              <a:t>ste</a:t>
            </a:r>
            <a:r>
              <a:rPr lang="nl-NL" dirty="0" smtClean="0">
                <a:cs typeface="Arial" panose="020B0604020202020204" pitchFamily="34" charset="0"/>
              </a:rPr>
              <a:t> week April</a:t>
            </a:r>
            <a:endParaRPr lang="nl-NL" dirty="0"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413657" y="68312"/>
            <a:ext cx="897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1F1F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Tijdspad</a:t>
            </a:r>
            <a:endParaRPr lang="nl-NL" sz="4400" dirty="0">
              <a:solidFill>
                <a:srgbClr val="F1F1F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7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9"/>
          <p:cNvSpPr txBox="1"/>
          <p:nvPr/>
        </p:nvSpPr>
        <p:spPr>
          <a:xfrm>
            <a:off x="413657" y="68312"/>
            <a:ext cx="897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1F1F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Interne Scouting SBC</a:t>
            </a:r>
            <a:endParaRPr lang="nl-NL" sz="4400" dirty="0">
              <a:solidFill>
                <a:srgbClr val="F1F1F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L$1:$S$43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280" y="1476604"/>
            <a:ext cx="5010912" cy="531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64371" y="6621521"/>
            <a:ext cx="462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Scouts kunnen ingezet worden in de andere leeftijdscategorieën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1604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284</Words>
  <Application>Microsoft Office PowerPoint</Application>
  <PresentationFormat>Widescreen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van Zuuren</dc:creator>
  <cp:lastModifiedBy>Ruud Schrurs (DHL NL)</cp:lastModifiedBy>
  <cp:revision>75</cp:revision>
  <dcterms:created xsi:type="dcterms:W3CDTF">2017-09-04T18:44:44Z</dcterms:created>
  <dcterms:modified xsi:type="dcterms:W3CDTF">2021-07-12T13:40:38Z</dcterms:modified>
</cp:coreProperties>
</file>